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media/image11.png" ContentType="image/png"/>
  <Override PartName="/ppt/media/image9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3.png" ContentType="image/png"/>
  <Override PartName="/ppt/media/image8.png" ContentType="image/png"/>
  <Override PartName="/ppt/media/image21.jpeg" ContentType="image/jpeg"/>
  <Override PartName="/ppt/media/image16.png" ContentType="image/png"/>
  <Override PartName="/ppt/media/image19.png" ContentType="image/png"/>
  <Override PartName="/ppt/media/image2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3.jpeg" ContentType="image/jpeg"/>
  <Override PartName="/ppt/media/image15.png" ContentType="image/png"/>
  <Override PartName="/ppt/media/image5.jpeg" ContentType="image/jpeg"/>
  <Override PartName="/ppt/media/image6.jpeg" ContentType="image/jpeg"/>
  <Override PartName="/ppt/media/image10.png" ContentType="image/png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0077450" cy="5668963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4D37EA8-A799-4975-B7DE-418BBE8FD8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041732D-6E99-4573-A24E-B88BF8ED44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14FBD89-2473-476B-A479-FE3EC097001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4A320DB-D4A2-44A2-B4DD-1FDA5EE2CB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DC8CD8B-7441-456B-A2E8-C8948FDED8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4C79FC0-D2A3-4A5F-9858-64F58B7892E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9F7D558-027E-4D39-9BB1-A80FA6D9D7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776B0327-9307-4869-B04B-89809949A51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47E001D-9F0D-4454-80A5-B5E7116A58F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3057047-B088-436C-9C0F-AD07D5B224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D6E0E63-E417-4BE8-B096-A28AD056D9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D528151D-8C4F-4801-A838-FF51ADB81F6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7580DA4-1AF7-4910-93B1-2B16F79B21C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0FB117A-EFD8-4075-90F8-221427CA1F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370E8A4-DF60-4B0B-A48A-0721B2AB096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FF2A924-9872-4803-B387-F3CD08231F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B4CD597-51B8-4400-8150-242ABA75B6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14F9DCB-6873-4C42-A58E-121214FFA9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CA15AEC7-18E4-4731-A5D5-B66CF3EC498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521412A-F0DA-4F35-BD58-1A5179E8B0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73EDDCD-34B6-4CC4-B08B-849CB44841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7681657-5313-4775-802F-3A54E70F15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00A1CA1-260A-44E4-829A-890677514F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1DC1202D-7943-4367-83E4-BAC70F642B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34092B7-4FE5-4978-B225-15355A5654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68F2544-2F01-470E-AD6D-B29D54D6E4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95262A55-9FF7-4033-BBFB-E15F2298FF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61F260D-B4D9-49AB-A5C7-41621FBAE3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D5F57FD-2596-4115-BD01-B8A495CCC0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C8C6436-962B-4FED-B0B9-CC9D0EEF79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7A095E-9973-41A5-9C2E-B9FDFBC38F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2879C9B-005C-450E-BD4A-404A65BB8B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5CBCFF8-5D85-4F25-9FA7-A18EF35379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DA29978B-149A-4410-B424-C66AE25894F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09C532-43F5-4B68-A72A-2E84260D9D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910598-6416-4F15-9817-AD26E1C040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36173C9-168C-44D8-8534-E51EFA6150F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2C81AF-7654-4FBE-ACEF-E8C7C84F42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A65E586-4760-49A9-A60E-D50E442C97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B14AE8-2B37-4A4E-969D-31057695C4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C85229-AADD-49E6-8A21-CE20162C41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E1F14B-C00B-467C-8C6D-073642E4CA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527AB4-7E15-4F21-9943-603D28A92C5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87D898-98A6-4EBC-A004-382192037C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9A2B95F-EF3D-430E-9BC7-BF3037C54B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1F367EA-5E97-4374-814F-75922726CE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2B78CF1-A456-4EA0-9DE5-7D4AFD28A68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2F59A4-3E01-43BA-98EB-5ABB8E3659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8EFADF-ECD4-44F4-9816-66ABCD9617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82B1B25-C014-4B12-A763-BF02683915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5CFAEA-3185-4FE2-AA42-2EB8265817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ED3D761-C11E-44BC-AFBE-C917E7847F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1EB77EC-E8B7-4213-826F-E6C82D899E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277AAA2-076D-4819-AE8E-448EC1F5A8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D4E03F-A95D-4360-B4F5-A5F203E67A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80CDDC1-579F-4121-9F36-A33030E02E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3EDAF5-C2EA-49DB-8A2B-7696E256FFB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A4B16A5-B6A6-4146-B49D-E635977435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AC5449F-82DF-4ED7-828D-1061592905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8BC5A58-EAB4-421E-A4B5-22EA580856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A96509-2600-417D-92F4-37EC925DA8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5EEE42-D7A4-4828-BDA9-7CEE26EC192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DF88A7-76E9-4AB4-8210-4B996E446C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5519A3-DB96-45C0-AF35-D408199136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A67FE77-85A9-4FA4-A5B8-072628BD72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69E8EB-7EAA-4F2A-9047-BC0F88D3B4B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D22C7BD-F914-400E-844E-2BB975D84D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6CB2993-3CD1-42E5-B254-88A803C905D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980721F-7BE1-4E14-BFF6-3FDA86DD79B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A141812-6358-4634-AD53-50EC7747A00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3EA4EB8-F172-497D-B96E-06FBAAFC47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1E1E590-924A-415A-989F-CCC8497B8A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22F580A-AC86-43B0-8C6F-846B1F8549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EF8264C-0909-456A-886E-395430F6120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C54B7E9-B9BB-492A-9278-91F81390A3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1A43AA7-4725-4BDC-8AD2-72F4737277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F87C75A-8F30-42AE-A8F3-90A1DE2B66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30507BD-0754-4414-A040-1655166AE0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E24C7B8-367B-40BA-8070-896E400DF4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5EA8046-C2F1-4059-B4A2-9173B7A97E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14B055D-F645-4047-8773-E0AD3EB6B7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D81DF4B-19D9-4F48-B151-873F9F234EB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BEF0E16-215F-49DD-9E86-E069C396A4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F379BCD-6C29-45E5-AC16-EE4A51D35C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7FC9BD6-2F39-4601-821B-5C206B49329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88589E26-2D7E-43EC-99F0-E535082765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992584C-ACB2-4945-95EC-88C6CD0A48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88C9FC3-4305-4617-96F1-3425F87182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7C38C36-21DE-4B2F-93A9-65D7DC4084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48AA290-98A0-4434-BC47-86D018ACE4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6323E3F-85ED-492F-A425-71301792FA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B9EFA4C-49AB-4E7B-B9AD-CCF33F61172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AAF53D6-EE53-41B4-81FD-A1C12567B3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090CCAC-A142-41CD-AD11-977185BE3C0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1B282A1-E9A5-422D-91FD-C5D8DE08C54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84FC9E4-AEBB-4BE2-B52A-A577B40A7C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6EA473A-2720-4B47-B2CF-824048ABC0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427EE68-A44A-416A-AADF-86CED780CED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64C917E-60DE-4ED6-959B-0344F733675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0D8B7FD-02C2-495A-A80A-BD288CDBDD4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D69DA80-8B20-4AEF-A9AE-087DB83262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F8BFE33-86B1-4C17-AA9B-7F0FD2F4F2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BC69DB9-9F6F-4AC4-B45E-92B522F8931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BE02EF35-D15E-4F8F-93F0-D3B8198A3F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327FAC87-36AF-473B-B059-271B71AA58C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E6A7B66-266A-457F-96ED-C8C6DACCE0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5BCBD45-3EBF-433F-8358-443EB29C894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B95E2E8-3902-4249-8A24-E4E850EB6FF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D9C7C2E-0148-4C52-B349-36F11B73CF0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09C10187-1BD1-41FC-B0A4-1999AE3796A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002270C-2AD9-4E54-A8F1-1DABD2E12F0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FDDF3A2-E464-4F77-9015-6CB47E545B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4D67B48-41C9-4369-80BF-2EFA818F483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D1DB5B76-0146-4D01-B27C-F40BB007AA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92680187-6CAE-4863-92D4-0DD2FA29BB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416C8D9-65A4-4B5D-96CA-52488423E3A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EF9C3D9-ED96-4AA2-93A4-A1683A00FB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67A175A-F835-44E9-A7E0-45F7D6D351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A8D6485-16DE-47C7-8FF9-D70CCDC432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2CEC466-2AB1-4D92-A79F-0BE0BBB550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200" spc="-1" strike="noStrike">
                <a:solidFill>
                  <a:srgbClr val="3a8c93"/>
                </a:solidFill>
                <a:latin typeface="Noto Sans"/>
              </a:rPr>
              <a:t>Click to edit the title text format</a:t>
            </a:r>
            <a:endParaRPr b="0" lang="en-US" sz="3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7608240" y="0"/>
            <a:ext cx="2468880" cy="5669280"/>
          </a:xfrm>
          <a:custGeom>
            <a:avLst/>
            <a:gdLst/>
            <a:ahLst/>
            <a:rect l="0" t="0" r="r" b="b"/>
            <a:pathLst>
              <a:path w="6858" h="15748">
                <a:moveTo>
                  <a:pt x="6858" y="0"/>
                </a:moveTo>
                <a:cubicBezTo>
                  <a:pt x="6858" y="5249"/>
                  <a:pt x="6858" y="10499"/>
                  <a:pt x="6858" y="15748"/>
                </a:cubicBezTo>
                <a:cubicBezTo>
                  <a:pt x="6181" y="15748"/>
                  <a:pt x="2286" y="15748"/>
                  <a:pt x="0" y="15748"/>
                </a:cubicBezTo>
                <a:cubicBezTo>
                  <a:pt x="2253" y="10499"/>
                  <a:pt x="4505" y="5249"/>
                  <a:pt x="6758" y="0"/>
                </a:cubicBezTo>
                <a:cubicBezTo>
                  <a:pt x="6791" y="0"/>
                  <a:pt x="6181" y="0"/>
                  <a:pt x="6858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</p:sp>
      <p:sp>
        <p:nvSpPr>
          <p:cNvPr id="377" name=""/>
          <p:cNvSpPr/>
          <p:nvPr/>
        </p:nvSpPr>
        <p:spPr>
          <a:xfrm>
            <a:off x="-35640" y="0"/>
            <a:ext cx="2468880" cy="5669280"/>
          </a:xfrm>
          <a:custGeom>
            <a:avLst/>
            <a:gdLst/>
            <a:ahLst/>
            <a:rect l="0" t="0" r="r" b="b"/>
            <a:pathLst>
              <a:path w="6858" h="15748">
                <a:moveTo>
                  <a:pt x="0" y="15748"/>
                </a:moveTo>
                <a:cubicBezTo>
                  <a:pt x="0" y="10499"/>
                  <a:pt x="0" y="5249"/>
                  <a:pt x="0" y="0"/>
                </a:cubicBezTo>
                <a:cubicBezTo>
                  <a:pt x="677" y="0"/>
                  <a:pt x="4572" y="0"/>
                  <a:pt x="6858" y="0"/>
                </a:cubicBezTo>
                <a:cubicBezTo>
                  <a:pt x="4605" y="5249"/>
                  <a:pt x="2353" y="10499"/>
                  <a:pt x="100" y="15748"/>
                </a:cubicBezTo>
                <a:cubicBezTo>
                  <a:pt x="67" y="15748"/>
                  <a:pt x="677" y="15748"/>
                  <a:pt x="0" y="15748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dt" idx="25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ftr" idx="26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sldNum" idx="27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2BCD3A33-25CE-4C17-86A7-44B5527BA637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"/>
          <p:cNvSpPr/>
          <p:nvPr/>
        </p:nvSpPr>
        <p:spPr>
          <a:xfrm>
            <a:off x="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dt" idx="28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ftr" idx="29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sldNum" idx="30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93CC0BBD-14FA-462F-A263-B8796731A6D7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0" y="0"/>
            <a:ext cx="10076760" cy="5669280"/>
          </a:xfrm>
          <a:prstGeom prst="rect">
            <a:avLst/>
          </a:prstGeom>
          <a:solidFill>
            <a:srgbClr val="0d84a1">
              <a:alpha val="45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DA8AF09D-CDF4-4605-B0A2-2F62478C6473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60" y="360"/>
            <a:ext cx="2467800" cy="56689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ECF01852-52D6-4096-8B94-B78DEA698F99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2"/>
          <a:stretch/>
        </p:blipFill>
        <p:spPr>
          <a:xfrm flipH="1" rot="16200000">
            <a:off x="3804480" y="-3804120"/>
            <a:ext cx="2468160" cy="1007676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</a:t>
            </a:r>
            <a:r>
              <a:rPr b="0" lang="en-US" sz="4400" spc="-1" strike="noStrike">
                <a:latin typeface="Noto Sans"/>
              </a:rPr>
              <a:t>edit the </a:t>
            </a:r>
            <a:r>
              <a:rPr b="0" lang="en-US" sz="4400" spc="-1" strike="noStrike">
                <a:latin typeface="Noto Sans"/>
              </a:rPr>
              <a:t>title text </a:t>
            </a:r>
            <a:r>
              <a:rPr b="0" lang="en-US" sz="4400" spc="-1" strike="noStrike">
                <a:latin typeface="Noto Sans"/>
              </a:rPr>
              <a:t>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7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8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9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48B84F8B-5D76-4FBE-8155-693E2694B259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943600" y="3475440"/>
            <a:ext cx="4111200" cy="219384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5852160" y="360"/>
            <a:ext cx="2742840" cy="20113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dt" idx="10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ftr" idx="11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sldNum" idx="12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03D332D1-1B5E-4429-A544-92865E183D62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f9b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"/>
          <p:cNvSpPr/>
          <p:nvPr/>
        </p:nvSpPr>
        <p:spPr>
          <a:xfrm>
            <a:off x="0" y="365760"/>
            <a:ext cx="3383280" cy="579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dt" idx="13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ftr" idx="14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sldNum" idx="15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7FD96CBE-E5D0-429C-94BF-95BD7B1493F2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4115160" y="4846320"/>
            <a:ext cx="5961960" cy="822960"/>
          </a:xfrm>
          <a:custGeom>
            <a:avLst/>
            <a:gdLst/>
            <a:ahLst/>
            <a:rect l="0" t="0" r="r" b="b"/>
            <a:pathLst>
              <a:path w="16561" h="2286">
                <a:moveTo>
                  <a:pt x="0" y="2286"/>
                </a:moveTo>
                <a:lnTo>
                  <a:pt x="16561" y="2286"/>
                </a:lnTo>
                <a:cubicBezTo>
                  <a:pt x="16561" y="2286"/>
                  <a:pt x="16561" y="762"/>
                  <a:pt x="16561" y="0"/>
                </a:cubicBezTo>
                <a:cubicBezTo>
                  <a:pt x="11041" y="729"/>
                  <a:pt x="5520" y="1457"/>
                  <a:pt x="0" y="2186"/>
                </a:cubicBezTo>
                <a:cubicBezTo>
                  <a:pt x="0" y="2219"/>
                  <a:pt x="0" y="2286"/>
                  <a:pt x="0" y="2286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</p:sp>
      <p:sp>
        <p:nvSpPr>
          <p:cNvPr id="250" name=""/>
          <p:cNvSpPr/>
          <p:nvPr/>
        </p:nvSpPr>
        <p:spPr>
          <a:xfrm>
            <a:off x="360" y="0"/>
            <a:ext cx="10076760" cy="1645920"/>
          </a:xfrm>
          <a:custGeom>
            <a:avLst/>
            <a:gdLst/>
            <a:ahLst/>
            <a:rect l="0" t="0" r="r" b="b"/>
            <a:pathLst>
              <a:path w="27991" h="4572">
                <a:moveTo>
                  <a:pt x="27991" y="0"/>
                </a:moveTo>
                <a:cubicBezTo>
                  <a:pt x="18661" y="0"/>
                  <a:pt x="0" y="0"/>
                  <a:pt x="0" y="0"/>
                </a:cubicBezTo>
                <a:cubicBezTo>
                  <a:pt x="0" y="0"/>
                  <a:pt x="0" y="3048"/>
                  <a:pt x="0" y="4572"/>
                </a:cubicBezTo>
                <a:cubicBezTo>
                  <a:pt x="9330" y="3081"/>
                  <a:pt x="18661" y="1591"/>
                  <a:pt x="27991" y="100"/>
                </a:cubicBezTo>
                <a:cubicBezTo>
                  <a:pt x="27991" y="164"/>
                  <a:pt x="27991" y="227"/>
                  <a:pt x="27991" y="291"/>
                </a:cubicBezTo>
                <a:cubicBezTo>
                  <a:pt x="27991" y="301"/>
                  <a:pt x="27991" y="310"/>
                  <a:pt x="27991" y="320"/>
                </a:cubicBezTo>
                <a:lnTo>
                  <a:pt x="27991" y="321"/>
                </a:lnTo>
                <a:lnTo>
                  <a:pt x="27991" y="320"/>
                </a:lnTo>
                <a:cubicBezTo>
                  <a:pt x="27991" y="319"/>
                  <a:pt x="27991" y="318"/>
                  <a:pt x="27991" y="317"/>
                </a:cubicBezTo>
                <a:cubicBezTo>
                  <a:pt x="27991" y="310"/>
                  <a:pt x="27991" y="304"/>
                  <a:pt x="27991" y="297"/>
                </a:cubicBezTo>
                <a:cubicBezTo>
                  <a:pt x="27991" y="198"/>
                  <a:pt x="27991" y="99"/>
                  <a:pt x="27991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dt" idx="16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ftr" idx="17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sldNum" idx="18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C6A7E482-AE96-4277-9487-0F935779C8A4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0" y="365760"/>
            <a:ext cx="3240000" cy="57960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dt" idx="19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ftr" idx="20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297" name="PlaceHolder 5"/>
          <p:cNvSpPr>
            <a:spLocks noGrp="1"/>
          </p:cNvSpPr>
          <p:nvPr>
            <p:ph type="sldNum" idx="21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66A6EDEA-B9B4-4155-8A9D-866FD5D9A73E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"/>
          <p:cNvSpPr/>
          <p:nvPr/>
        </p:nvSpPr>
        <p:spPr>
          <a:xfrm>
            <a:off x="852228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Noto Sans"/>
              </a:rPr>
              <a:t>Click to edit the title text format</a:t>
            </a:r>
            <a:endParaRPr b="0" lang="en-US" sz="4400" spc="-1" strike="noStrike">
              <a:latin typeface="Noto Sans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"/>
              </a:rPr>
              <a:t>Click to edit the outline text format</a:t>
            </a:r>
            <a:endParaRPr b="0" lang="en-US" sz="3200" spc="-1" strike="noStrike">
              <a:latin typeface="Noto Sans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"/>
              </a:rPr>
              <a:t>Second Outline Level</a:t>
            </a:r>
            <a:endParaRPr b="0" lang="en-US" sz="2800" spc="-1" strike="noStrike">
              <a:latin typeface="Noto Sans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"/>
              </a:rPr>
              <a:t>Third Outline Level</a:t>
            </a:r>
            <a:endParaRPr b="0" lang="en-US" sz="2400" spc="-1" strike="noStrike">
              <a:latin typeface="Noto Sans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"/>
              </a:rPr>
              <a:t>Fourth Outline Level</a:t>
            </a:r>
            <a:endParaRPr b="0" lang="en-US" sz="2000" spc="-1" strike="noStrike">
              <a:latin typeface="Noto Sans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Fifth Outline Level</a:t>
            </a:r>
            <a:endParaRPr b="0" lang="en-US" sz="2000" spc="-1" strike="noStrike">
              <a:latin typeface="Noto Sans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Sixth Outline Level</a:t>
            </a:r>
            <a:endParaRPr b="0" lang="en-US" sz="2000" spc="-1" strike="noStrike">
              <a:latin typeface="Noto Sans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"/>
              </a:rPr>
              <a:t>Seventh Outline Level</a:t>
            </a:r>
            <a:endParaRPr b="0" lang="en-US" sz="2000" spc="-1" strike="noStrike">
              <a:latin typeface="Noto Sans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dt" idx="22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Noto Sans"/>
              </a:defRPr>
            </a:lvl1pPr>
          </a:lstStyle>
          <a:p>
            <a:r>
              <a:rPr b="0" lang="en-US" sz="1400" spc="-1" strike="noStrike">
                <a:latin typeface="Noto Sans"/>
              </a:rPr>
              <a:t>&lt;date/time&gt;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ftr" idx="2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Noto Sans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Noto Sans"/>
              </a:rPr>
              <a:t>&lt;footer&gt;</a:t>
            </a:r>
            <a:endParaRPr b="0" lang="en-US" sz="1400" spc="-1" strike="noStrike">
              <a:latin typeface="Noto Sans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sldNum" idx="24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Noto Sans"/>
              </a:defRPr>
            </a:lvl1pPr>
          </a:lstStyle>
          <a:p>
            <a:pPr algn="r">
              <a:buNone/>
            </a:pPr>
            <a:fld id="{7079C4B5-56F5-40FF-B8C3-5ECB168F855C}" type="slidenum">
              <a:rPr b="0" lang="en-US" sz="1400" spc="-1" strike="noStrike">
                <a:latin typeface="Noto Sans"/>
              </a:rPr>
              <a:t>&lt;number&gt;</a:t>
            </a:fld>
            <a:endParaRPr b="0" lang="en-US" sz="1400" spc="-1" strike="noStrike">
              <a:latin typeface="Noto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hyperlink" Target="file:///home/nhac/Documents/NSS/Python/projects/fruit_zones_capstone/data/frt_lst_hardy.html" TargetMode="External"/><Relationship Id="rId3" Type="http://schemas.openxmlformats.org/officeDocument/2006/relationships/slideLayout" Target="../slideLayouts/slideLayout1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6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8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buberryworld.github.io/maps/state_edu.html" TargetMode="Externa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6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863640" y="578160"/>
            <a:ext cx="8939880" cy="249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7200" spc="-1" strike="noStrike">
                <a:solidFill>
                  <a:srgbClr val="ffffff"/>
                </a:solidFill>
                <a:latin typeface="Noto Sans"/>
              </a:rPr>
              <a:t>Healthy People 2030</a:t>
            </a:r>
            <a:endParaRPr b="0" lang="en-US" sz="7200" spc="-1" strike="noStrike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816840" y="3483360"/>
            <a:ext cx="6947280" cy="108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15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Noto Sans"/>
              </a:rPr>
              <a:t>Goal: Improve health by promoting healthy eating and making nutritious foods available.</a:t>
            </a:r>
            <a:endParaRPr b="0" lang="en-US" sz="2200" spc="-1" strike="noStrike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63" name=""/>
          <p:cNvSpPr/>
          <p:nvPr/>
        </p:nvSpPr>
        <p:spPr>
          <a:xfrm>
            <a:off x="842400" y="3206160"/>
            <a:ext cx="6492240" cy="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4" name="" descr=""/>
          <p:cNvPicPr/>
          <p:nvPr/>
        </p:nvPicPr>
        <p:blipFill>
          <a:blip r:embed="rId1"/>
          <a:stretch/>
        </p:blipFill>
        <p:spPr>
          <a:xfrm>
            <a:off x="6905880" y="4572000"/>
            <a:ext cx="2923920" cy="112356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"/>
          <p:cNvSpPr txBox="1"/>
          <p:nvPr/>
        </p:nvSpPr>
        <p:spPr>
          <a:xfrm>
            <a:off x="5077080" y="3558960"/>
            <a:ext cx="180720" cy="395280"/>
          </a:xfrm>
          <a:prstGeom prst="rect">
            <a:avLst/>
          </a:prstGeom>
          <a:noFill/>
          <a:ln w="0">
            <a:noFill/>
          </a:ln>
        </p:spPr>
      </p:sp>
      <p:pic>
        <p:nvPicPr>
          <p:cNvPr id="502" name="" descr=""/>
          <p:cNvPicPr/>
          <p:nvPr/>
        </p:nvPicPr>
        <p:blipFill>
          <a:blip r:embed="rId1"/>
          <a:stretch/>
        </p:blipFill>
        <p:spPr>
          <a:xfrm>
            <a:off x="2042640" y="0"/>
            <a:ext cx="7558560" cy="5668920"/>
          </a:xfrm>
          <a:prstGeom prst="rect">
            <a:avLst/>
          </a:prstGeom>
          <a:ln w="0">
            <a:noFill/>
          </a:ln>
        </p:spPr>
      </p:pic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2042640" y="0"/>
            <a:ext cx="7558560" cy="5668920"/>
          </a:xfrm>
          <a:prstGeom prst="rect">
            <a:avLst/>
          </a:prstGeom>
          <a:ln w="0">
            <a:noFill/>
          </a:ln>
        </p:spPr>
      </p:pic>
      <p:sp>
        <p:nvSpPr>
          <p:cNvPr id="504" name=""/>
          <p:cNvSpPr txBox="1"/>
          <p:nvPr/>
        </p:nvSpPr>
        <p:spPr>
          <a:xfrm>
            <a:off x="0" y="2044440"/>
            <a:ext cx="1599120" cy="16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  <a:spcBef>
                <a:spcPts val="1295"/>
              </a:spcBef>
              <a:spcAft>
                <a:spcPts val="1295"/>
              </a:spcAft>
              <a:buNone/>
            </a:pPr>
            <a:r>
              <a:rPr b="0" lang="en-US" sz="1100" spc="-1" strike="noStrike">
                <a:solidFill>
                  <a:srgbClr val="dddddd"/>
                </a:solidFill>
                <a:latin typeface="Nimbus Sans"/>
                <a:ea typeface="Nimbus Sans"/>
              </a:rPr>
              <a:t>* The United States Department of Health and Human Services (HHS) recommends that adults consume: </a:t>
            </a:r>
            <a:endParaRPr b="0" lang="en-US" sz="1100" spc="-1" strike="noStrike">
              <a:latin typeface="Nimbus Sans"/>
            </a:endParaRPr>
          </a:p>
          <a:p>
            <a:pPr>
              <a:lnSpc>
                <a:spcPct val="100000"/>
              </a:lnSpc>
              <a:spcBef>
                <a:spcPts val="1295"/>
              </a:spcBef>
              <a:spcAft>
                <a:spcPts val="1295"/>
              </a:spcAft>
              <a:buNone/>
            </a:pPr>
            <a:r>
              <a:rPr b="1" lang="en-US" sz="1100" spc="-1" strike="noStrike">
                <a:solidFill>
                  <a:srgbClr val="0c4582"/>
                </a:solidFill>
                <a:latin typeface="Nimbus Sans"/>
                <a:ea typeface="Nimbus Sans"/>
              </a:rPr>
              <a:t>at least two cups of fruit per day</a:t>
            </a:r>
            <a:r>
              <a:rPr b="0" lang="en-US" sz="1100" spc="-1" strike="noStrike">
                <a:solidFill>
                  <a:srgbClr val="dddddd"/>
                </a:solidFill>
                <a:latin typeface="Nimbus Sans"/>
                <a:ea typeface="Nimbus Sans"/>
              </a:rPr>
              <a:t> as part of a healthy and balanced diet.</a:t>
            </a:r>
            <a:endParaRPr b="0" lang="en-US" sz="1100" spc="-1" strike="noStrike">
              <a:latin typeface="Nimbus Sans"/>
            </a:endParaRPr>
          </a:p>
        </p:txBody>
      </p:sp>
    </p:spTree>
  </p:cSld>
  <p:transition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" descr=""/>
          <p:cNvPicPr/>
          <p:nvPr/>
        </p:nvPicPr>
        <p:blipFill>
          <a:blip r:embed="rId1"/>
          <a:stretch/>
        </p:blipFill>
        <p:spPr>
          <a:xfrm>
            <a:off x="2057400" y="0"/>
            <a:ext cx="7315200" cy="5043240"/>
          </a:xfrm>
          <a:prstGeom prst="rect">
            <a:avLst/>
          </a:prstGeom>
          <a:ln w="0">
            <a:noFill/>
          </a:ln>
        </p:spPr>
      </p:pic>
      <p:sp>
        <p:nvSpPr>
          <p:cNvPr id="506" name=""/>
          <p:cNvSpPr txBox="1"/>
          <p:nvPr/>
        </p:nvSpPr>
        <p:spPr>
          <a:xfrm>
            <a:off x="0" y="228600"/>
            <a:ext cx="1600200" cy="2937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333333"/>
                </a:solidFill>
                <a:latin typeface="Nimbus Sans"/>
              </a:rPr>
              <a:t>*Numbers represent unique variety total in all </a:t>
            </a:r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categories</a:t>
            </a:r>
            <a:r>
              <a:rPr b="0" lang="en-US" sz="1200" spc="-1" strike="noStrike">
                <a:solidFill>
                  <a:srgbClr val="333333"/>
                </a:solidFill>
                <a:latin typeface="Nimbus Sans"/>
              </a:rPr>
              <a:t>.</a:t>
            </a:r>
            <a:endParaRPr b="0" lang="en-US" sz="1200" spc="-1" strike="noStrike">
              <a:latin typeface="Nimbus Sans"/>
            </a:endParaRPr>
          </a:p>
          <a:p>
            <a:endParaRPr b="0" lang="en-US" sz="1800" spc="-1" strike="noStrike">
              <a:latin typeface="Nimbus Sans"/>
            </a:endParaRPr>
          </a:p>
          <a:p>
            <a:endParaRPr b="0" lang="en-US" sz="1800" spc="-1" strike="noStrike">
              <a:latin typeface="Nimbus Sans"/>
            </a:endParaRPr>
          </a:p>
          <a:p>
            <a:r>
              <a:rPr b="0" lang="en-US" sz="1800" spc="-1" strike="noStrike">
                <a:solidFill>
                  <a:srgbClr val="cccccc"/>
                </a:solidFill>
                <a:latin typeface="Nimbus Sans"/>
              </a:rPr>
              <a:t>Categories included are:</a:t>
            </a:r>
            <a:endParaRPr b="0" lang="en-US" sz="1800" spc="-1" strike="noStrike">
              <a:latin typeface="Nimbus Sans"/>
            </a:endParaRPr>
          </a:p>
          <a:p>
            <a:endParaRPr b="0" lang="en-US" sz="18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Apple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Peach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Pear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Plum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Cherry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Nectarine</a:t>
            </a:r>
            <a:endParaRPr b="0" lang="en-US" sz="1400" spc="-1" strike="noStrike">
              <a:latin typeface="Nimbus Sans"/>
            </a:endParaRPr>
          </a:p>
          <a:p>
            <a:r>
              <a:rPr b="0" lang="en-US" sz="1400" spc="-1" strike="noStrike">
                <a:solidFill>
                  <a:srgbClr val="cccccc"/>
                </a:solidFill>
                <a:latin typeface="Nimbus Sans"/>
              </a:rPr>
              <a:t>- Apricot</a:t>
            </a:r>
            <a:endParaRPr b="0" lang="en-US" sz="1400" spc="-1" strike="noStrike">
              <a:latin typeface="Nimbus Sans"/>
            </a:endParaRPr>
          </a:p>
        </p:txBody>
      </p:sp>
      <p:sp>
        <p:nvSpPr>
          <p:cNvPr id="507" name=""/>
          <p:cNvSpPr txBox="1"/>
          <p:nvPr/>
        </p:nvSpPr>
        <p:spPr>
          <a:xfrm>
            <a:off x="3625560" y="5257800"/>
            <a:ext cx="3918240" cy="395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Nimbus Sans"/>
                <a:hlinkClick r:id="rId2"/>
              </a:rPr>
              <a:t>Click to view interactive map.</a:t>
            </a:r>
            <a:endParaRPr b="0" lang="en-US" sz="1800" spc="-1" strike="noStrike">
              <a:latin typeface="Nimbus Sans"/>
            </a:endParaRPr>
          </a:p>
        </p:txBody>
      </p:sp>
    </p:spTree>
  </p:cSld>
  <p:transition>
    <p:fade thruBlk="true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04000" y="2004840"/>
            <a:ext cx="9068400" cy="166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9600" spc="999" strike="noStrike">
                <a:solidFill>
                  <a:srgbClr val="ffffff"/>
                </a:solidFill>
                <a:latin typeface="Noto Sans"/>
              </a:rPr>
              <a:t>Thank you</a:t>
            </a:r>
            <a:endParaRPr b="0" lang="en-US" sz="9600" spc="-1" strike="noStrike">
              <a:solidFill>
                <a:srgbClr val="3a8c93"/>
              </a:solidFill>
              <a:latin typeface="Noto Sans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3657600" y="1219320"/>
            <a:ext cx="2901240" cy="692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4000" spc="-1" strike="noStrike">
                <a:solidFill>
                  <a:srgbClr val="ffffff"/>
                </a:solidFill>
                <a:latin typeface="Noto Sans"/>
              </a:rPr>
              <a:t>Overview</a:t>
            </a:r>
            <a:endParaRPr b="0" lang="en-US" sz="4000" spc="-1" strike="noStrike">
              <a:latin typeface="Noto Sans"/>
            </a:endParaRPr>
          </a:p>
        </p:txBody>
      </p:sp>
      <p:sp>
        <p:nvSpPr>
          <p:cNvPr id="466" name=""/>
          <p:cNvSpPr txBox="1"/>
          <p:nvPr/>
        </p:nvSpPr>
        <p:spPr>
          <a:xfrm>
            <a:off x="2286000" y="2228040"/>
            <a:ext cx="5715000" cy="3258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lnSpc>
                <a:spcPct val="115000"/>
              </a:lnSpc>
              <a:buNone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Many people in the United States don’t eat a healthy diet. To reduce the risk for chronic diseases and improve overall health, it is recommended to eat healthier foods like whole fruit. </a:t>
            </a:r>
            <a:endParaRPr b="0" lang="en-US" sz="1400" spc="-1" strike="noStrike">
              <a:latin typeface="Nimbus Sans"/>
            </a:endParaRPr>
          </a:p>
          <a:p>
            <a:pPr algn="ctr">
              <a:lnSpc>
                <a:spcPct val="115000"/>
              </a:lnSpc>
              <a:buNone/>
            </a:pPr>
            <a:endParaRPr b="0" lang="en-US" sz="1400" spc="-1" strike="noStrike">
              <a:latin typeface="Nimbus Sans"/>
            </a:endParaRPr>
          </a:p>
          <a:p>
            <a:pPr algn="ctr">
              <a:lnSpc>
                <a:spcPct val="115000"/>
              </a:lnSpc>
              <a:buNone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The goal of this presentation is to provide </a:t>
            </a:r>
            <a:r>
              <a:rPr b="1" lang="en-US" sz="1400" spc="-1" strike="noStrike">
                <a:solidFill>
                  <a:srgbClr val="333333"/>
                </a:solidFill>
                <a:latin typeface="Noto Sans"/>
              </a:rPr>
              <a:t>regional</a:t>
            </a: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 analysis of obesity and consumption behaviors along with optimal fruit tree planting zones. By combining this data we can gain insight as to</a:t>
            </a:r>
            <a:r>
              <a:rPr b="0" lang="en-US" sz="1400" spc="-1" strike="noStrike">
                <a:solidFill>
                  <a:srgbClr val="ffffff"/>
                </a:solidFill>
                <a:latin typeface="Noto Sans"/>
              </a:rPr>
              <a:t> </a:t>
            </a:r>
            <a:r>
              <a:rPr b="1" lang="en-US" sz="1400" spc="-1" strike="noStrike">
                <a:solidFill>
                  <a:srgbClr val="333333"/>
                </a:solidFill>
                <a:latin typeface="Noto Sans"/>
              </a:rPr>
              <a:t>which areas and demographics would benefit most from localized fruit growth.</a:t>
            </a: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 </a:t>
            </a:r>
            <a:endParaRPr b="0" lang="en-US" sz="1400" spc="-1" strike="noStrike">
              <a:latin typeface="Nimbus Sans"/>
            </a:endParaRPr>
          </a:p>
        </p:txBody>
      </p:sp>
      <p:sp>
        <p:nvSpPr>
          <p:cNvPr id="467" name=""/>
          <p:cNvSpPr/>
          <p:nvPr/>
        </p:nvSpPr>
        <p:spPr>
          <a:xfrm>
            <a:off x="4390560" y="228600"/>
            <a:ext cx="1434960" cy="1036800"/>
          </a:xfrm>
          <a:custGeom>
            <a:avLst/>
            <a:gdLst/>
            <a:ahLst/>
            <a:rect l="0" t="0" r="r" b="b"/>
            <a:pathLst>
              <a:path w="3986" h="2880">
                <a:moveTo>
                  <a:pt x="0" y="1862"/>
                </a:moveTo>
                <a:cubicBezTo>
                  <a:pt x="0" y="1817"/>
                  <a:pt x="16" y="1782"/>
                  <a:pt x="49" y="1757"/>
                </a:cubicBezTo>
                <a:cubicBezTo>
                  <a:pt x="75" y="1731"/>
                  <a:pt x="112" y="1718"/>
                  <a:pt x="161" y="1718"/>
                </a:cubicBezTo>
                <a:lnTo>
                  <a:pt x="545" y="1718"/>
                </a:lnTo>
                <a:cubicBezTo>
                  <a:pt x="589" y="1718"/>
                  <a:pt x="626" y="1731"/>
                  <a:pt x="655" y="1760"/>
                </a:cubicBezTo>
                <a:cubicBezTo>
                  <a:pt x="684" y="1786"/>
                  <a:pt x="699" y="1820"/>
                  <a:pt x="699" y="1862"/>
                </a:cubicBezTo>
                <a:cubicBezTo>
                  <a:pt x="699" y="1903"/>
                  <a:pt x="683" y="1939"/>
                  <a:pt x="653" y="1967"/>
                </a:cubicBezTo>
                <a:cubicBezTo>
                  <a:pt x="623" y="1996"/>
                  <a:pt x="586" y="2009"/>
                  <a:pt x="545" y="2009"/>
                </a:cubicBezTo>
                <a:lnTo>
                  <a:pt x="161" y="2009"/>
                </a:lnTo>
                <a:cubicBezTo>
                  <a:pt x="117" y="2009"/>
                  <a:pt x="79" y="1996"/>
                  <a:pt x="47" y="1967"/>
                </a:cubicBezTo>
                <a:cubicBezTo>
                  <a:pt x="16" y="1939"/>
                  <a:pt x="0" y="1903"/>
                  <a:pt x="0" y="1862"/>
                </a:cubicBezTo>
                <a:moveTo>
                  <a:pt x="169" y="2733"/>
                </a:moveTo>
                <a:cubicBezTo>
                  <a:pt x="169" y="2692"/>
                  <a:pt x="185" y="2658"/>
                  <a:pt x="218" y="2627"/>
                </a:cubicBezTo>
                <a:cubicBezTo>
                  <a:pt x="248" y="2601"/>
                  <a:pt x="285" y="2588"/>
                  <a:pt x="330" y="2588"/>
                </a:cubicBezTo>
                <a:lnTo>
                  <a:pt x="3659" y="2588"/>
                </a:lnTo>
                <a:cubicBezTo>
                  <a:pt x="3703" y="2588"/>
                  <a:pt x="3741" y="2601"/>
                  <a:pt x="3771" y="2629"/>
                </a:cubicBezTo>
                <a:cubicBezTo>
                  <a:pt x="3802" y="2656"/>
                  <a:pt x="3817" y="2690"/>
                  <a:pt x="3817" y="2730"/>
                </a:cubicBezTo>
                <a:cubicBezTo>
                  <a:pt x="3817" y="2771"/>
                  <a:pt x="3802" y="2806"/>
                  <a:pt x="3771" y="2835"/>
                </a:cubicBezTo>
                <a:cubicBezTo>
                  <a:pt x="3741" y="2865"/>
                  <a:pt x="3703" y="2880"/>
                  <a:pt x="3659" y="2880"/>
                </a:cubicBezTo>
                <a:lnTo>
                  <a:pt x="330" y="2880"/>
                </a:lnTo>
                <a:cubicBezTo>
                  <a:pt x="285" y="2880"/>
                  <a:pt x="247" y="2866"/>
                  <a:pt x="216" y="2837"/>
                </a:cubicBezTo>
                <a:cubicBezTo>
                  <a:pt x="185" y="2808"/>
                  <a:pt x="169" y="2774"/>
                  <a:pt x="169" y="2733"/>
                </a:cubicBezTo>
                <a:moveTo>
                  <a:pt x="545" y="653"/>
                </a:moveTo>
                <a:cubicBezTo>
                  <a:pt x="545" y="609"/>
                  <a:pt x="559" y="575"/>
                  <a:pt x="586" y="551"/>
                </a:cubicBezTo>
                <a:cubicBezTo>
                  <a:pt x="617" y="520"/>
                  <a:pt x="654" y="505"/>
                  <a:pt x="699" y="505"/>
                </a:cubicBezTo>
                <a:cubicBezTo>
                  <a:pt x="743" y="505"/>
                  <a:pt x="781" y="520"/>
                  <a:pt x="811" y="551"/>
                </a:cubicBezTo>
                <a:lnTo>
                  <a:pt x="1075" y="800"/>
                </a:lnTo>
                <a:cubicBezTo>
                  <a:pt x="1108" y="828"/>
                  <a:pt x="1124" y="862"/>
                  <a:pt x="1124" y="902"/>
                </a:cubicBezTo>
                <a:cubicBezTo>
                  <a:pt x="1124" y="945"/>
                  <a:pt x="1109" y="981"/>
                  <a:pt x="1080" y="1009"/>
                </a:cubicBezTo>
                <a:cubicBezTo>
                  <a:pt x="1051" y="1035"/>
                  <a:pt x="1014" y="1049"/>
                  <a:pt x="970" y="1049"/>
                </a:cubicBezTo>
                <a:cubicBezTo>
                  <a:pt x="929" y="1049"/>
                  <a:pt x="893" y="1035"/>
                  <a:pt x="861" y="1007"/>
                </a:cubicBezTo>
                <a:lnTo>
                  <a:pt x="586" y="758"/>
                </a:lnTo>
                <a:cubicBezTo>
                  <a:pt x="559" y="734"/>
                  <a:pt x="545" y="698"/>
                  <a:pt x="545" y="653"/>
                </a:cubicBezTo>
                <a:moveTo>
                  <a:pt x="1018" y="1863"/>
                </a:moveTo>
                <a:cubicBezTo>
                  <a:pt x="1018" y="2012"/>
                  <a:pt x="1051" y="2145"/>
                  <a:pt x="1117" y="2264"/>
                </a:cubicBezTo>
                <a:cubicBezTo>
                  <a:pt x="1121" y="2278"/>
                  <a:pt x="1137" y="2286"/>
                  <a:pt x="1162" y="2286"/>
                </a:cubicBezTo>
                <a:lnTo>
                  <a:pt x="1465" y="2286"/>
                </a:lnTo>
                <a:cubicBezTo>
                  <a:pt x="1479" y="2286"/>
                  <a:pt x="1488" y="2283"/>
                  <a:pt x="1491" y="2275"/>
                </a:cubicBezTo>
                <a:cubicBezTo>
                  <a:pt x="1495" y="2267"/>
                  <a:pt x="1491" y="2258"/>
                  <a:pt x="1479" y="2247"/>
                </a:cubicBezTo>
                <a:cubicBezTo>
                  <a:pt x="1380" y="2135"/>
                  <a:pt x="1332" y="2008"/>
                  <a:pt x="1332" y="1863"/>
                </a:cubicBezTo>
                <a:cubicBezTo>
                  <a:pt x="1332" y="1693"/>
                  <a:pt x="1397" y="1547"/>
                  <a:pt x="1528" y="1428"/>
                </a:cubicBezTo>
                <a:cubicBezTo>
                  <a:pt x="1659" y="1309"/>
                  <a:pt x="1815" y="1249"/>
                  <a:pt x="1995" y="1249"/>
                </a:cubicBezTo>
                <a:cubicBezTo>
                  <a:pt x="2178" y="1249"/>
                  <a:pt x="2333" y="1309"/>
                  <a:pt x="2461" y="1428"/>
                </a:cubicBezTo>
                <a:cubicBezTo>
                  <a:pt x="2588" y="1547"/>
                  <a:pt x="2652" y="1693"/>
                  <a:pt x="2652" y="1863"/>
                </a:cubicBezTo>
                <a:cubicBezTo>
                  <a:pt x="2652" y="2009"/>
                  <a:pt x="2604" y="2137"/>
                  <a:pt x="2508" y="2247"/>
                </a:cubicBezTo>
                <a:cubicBezTo>
                  <a:pt x="2501" y="2258"/>
                  <a:pt x="2497" y="2264"/>
                  <a:pt x="2497" y="2267"/>
                </a:cubicBezTo>
                <a:cubicBezTo>
                  <a:pt x="2497" y="2270"/>
                  <a:pt x="2499" y="2275"/>
                  <a:pt x="2502" y="2280"/>
                </a:cubicBezTo>
                <a:cubicBezTo>
                  <a:pt x="2506" y="2283"/>
                  <a:pt x="2513" y="2286"/>
                  <a:pt x="2522" y="2286"/>
                </a:cubicBezTo>
                <a:lnTo>
                  <a:pt x="2830" y="2286"/>
                </a:lnTo>
                <a:cubicBezTo>
                  <a:pt x="2847" y="2286"/>
                  <a:pt x="2860" y="2278"/>
                  <a:pt x="2869" y="2264"/>
                </a:cubicBezTo>
                <a:cubicBezTo>
                  <a:pt x="2937" y="2143"/>
                  <a:pt x="2971" y="2009"/>
                  <a:pt x="2971" y="1863"/>
                </a:cubicBezTo>
                <a:cubicBezTo>
                  <a:pt x="2971" y="1699"/>
                  <a:pt x="2927" y="1547"/>
                  <a:pt x="2839" y="1407"/>
                </a:cubicBezTo>
                <a:cubicBezTo>
                  <a:pt x="2751" y="1267"/>
                  <a:pt x="2632" y="1156"/>
                  <a:pt x="2483" y="1074"/>
                </a:cubicBezTo>
                <a:cubicBezTo>
                  <a:pt x="2333" y="992"/>
                  <a:pt x="2170" y="951"/>
                  <a:pt x="1994" y="951"/>
                </a:cubicBezTo>
                <a:cubicBezTo>
                  <a:pt x="1819" y="951"/>
                  <a:pt x="1656" y="992"/>
                  <a:pt x="1507" y="1074"/>
                </a:cubicBezTo>
                <a:cubicBezTo>
                  <a:pt x="1356" y="1156"/>
                  <a:pt x="1238" y="1267"/>
                  <a:pt x="1150" y="1407"/>
                </a:cubicBezTo>
                <a:cubicBezTo>
                  <a:pt x="1062" y="1547"/>
                  <a:pt x="1018" y="1699"/>
                  <a:pt x="1018" y="1863"/>
                </a:cubicBezTo>
                <a:moveTo>
                  <a:pt x="1838" y="509"/>
                </a:moveTo>
                <a:lnTo>
                  <a:pt x="1838" y="151"/>
                </a:lnTo>
                <a:cubicBezTo>
                  <a:pt x="1838" y="110"/>
                  <a:pt x="1852" y="74"/>
                  <a:pt x="1883" y="45"/>
                </a:cubicBezTo>
                <a:cubicBezTo>
                  <a:pt x="1913" y="14"/>
                  <a:pt x="1950" y="0"/>
                  <a:pt x="1994" y="0"/>
                </a:cubicBezTo>
                <a:cubicBezTo>
                  <a:pt x="2037" y="0"/>
                  <a:pt x="2075" y="14"/>
                  <a:pt x="2107" y="45"/>
                </a:cubicBezTo>
                <a:cubicBezTo>
                  <a:pt x="2140" y="74"/>
                  <a:pt x="2156" y="110"/>
                  <a:pt x="2156" y="151"/>
                </a:cubicBezTo>
                <a:lnTo>
                  <a:pt x="2156" y="509"/>
                </a:lnTo>
                <a:cubicBezTo>
                  <a:pt x="2156" y="550"/>
                  <a:pt x="2140" y="586"/>
                  <a:pt x="2107" y="614"/>
                </a:cubicBezTo>
                <a:cubicBezTo>
                  <a:pt x="2075" y="645"/>
                  <a:pt x="2037" y="659"/>
                  <a:pt x="1994" y="659"/>
                </a:cubicBezTo>
                <a:cubicBezTo>
                  <a:pt x="1950" y="659"/>
                  <a:pt x="1913" y="645"/>
                  <a:pt x="1883" y="614"/>
                </a:cubicBezTo>
                <a:cubicBezTo>
                  <a:pt x="1852" y="586"/>
                  <a:pt x="1838" y="550"/>
                  <a:pt x="1838" y="509"/>
                </a:cubicBezTo>
                <a:moveTo>
                  <a:pt x="2865" y="902"/>
                </a:moveTo>
                <a:cubicBezTo>
                  <a:pt x="2865" y="860"/>
                  <a:pt x="2881" y="827"/>
                  <a:pt x="2912" y="800"/>
                </a:cubicBezTo>
                <a:lnTo>
                  <a:pt x="3175" y="551"/>
                </a:lnTo>
                <a:cubicBezTo>
                  <a:pt x="3205" y="520"/>
                  <a:pt x="3243" y="505"/>
                  <a:pt x="3287" y="505"/>
                </a:cubicBezTo>
                <a:cubicBezTo>
                  <a:pt x="3334" y="505"/>
                  <a:pt x="3372" y="519"/>
                  <a:pt x="3401" y="547"/>
                </a:cubicBezTo>
                <a:cubicBezTo>
                  <a:pt x="3430" y="576"/>
                  <a:pt x="3445" y="611"/>
                  <a:pt x="3445" y="653"/>
                </a:cubicBezTo>
                <a:cubicBezTo>
                  <a:pt x="3445" y="696"/>
                  <a:pt x="3432" y="732"/>
                  <a:pt x="3406" y="758"/>
                </a:cubicBezTo>
                <a:lnTo>
                  <a:pt x="3129" y="1007"/>
                </a:lnTo>
                <a:cubicBezTo>
                  <a:pt x="3098" y="1033"/>
                  <a:pt x="3063" y="1046"/>
                  <a:pt x="3020" y="1046"/>
                </a:cubicBezTo>
                <a:cubicBezTo>
                  <a:pt x="2974" y="1046"/>
                  <a:pt x="2936" y="1033"/>
                  <a:pt x="2908" y="1007"/>
                </a:cubicBezTo>
                <a:cubicBezTo>
                  <a:pt x="2880" y="981"/>
                  <a:pt x="2865" y="946"/>
                  <a:pt x="2865" y="902"/>
                </a:cubicBezTo>
                <a:moveTo>
                  <a:pt x="3290" y="1862"/>
                </a:moveTo>
                <a:cubicBezTo>
                  <a:pt x="3290" y="1817"/>
                  <a:pt x="3306" y="1782"/>
                  <a:pt x="3336" y="1757"/>
                </a:cubicBezTo>
                <a:cubicBezTo>
                  <a:pt x="3362" y="1731"/>
                  <a:pt x="3397" y="1718"/>
                  <a:pt x="3441" y="1718"/>
                </a:cubicBezTo>
                <a:lnTo>
                  <a:pt x="3824" y="1718"/>
                </a:lnTo>
                <a:cubicBezTo>
                  <a:pt x="3869" y="1718"/>
                  <a:pt x="3907" y="1731"/>
                  <a:pt x="3938" y="1760"/>
                </a:cubicBezTo>
                <a:cubicBezTo>
                  <a:pt x="3970" y="1786"/>
                  <a:pt x="3986" y="1820"/>
                  <a:pt x="3986" y="1862"/>
                </a:cubicBezTo>
                <a:cubicBezTo>
                  <a:pt x="3986" y="1903"/>
                  <a:pt x="3970" y="1939"/>
                  <a:pt x="3938" y="1967"/>
                </a:cubicBezTo>
                <a:cubicBezTo>
                  <a:pt x="3907" y="1996"/>
                  <a:pt x="3869" y="2009"/>
                  <a:pt x="3824" y="2009"/>
                </a:cubicBezTo>
                <a:lnTo>
                  <a:pt x="3441" y="2009"/>
                </a:lnTo>
                <a:cubicBezTo>
                  <a:pt x="3399" y="2009"/>
                  <a:pt x="3364" y="1996"/>
                  <a:pt x="3334" y="1967"/>
                </a:cubicBezTo>
                <a:cubicBezTo>
                  <a:pt x="3305" y="1939"/>
                  <a:pt x="3290" y="1903"/>
                  <a:pt x="3290" y="1862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80000"/>
                </a:srgbClr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</p:sp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308560" y="914400"/>
            <a:ext cx="3884040" cy="38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1600" spc="-1" strike="noStrike" u="sng">
                <a:solidFill>
                  <a:srgbClr val="333333"/>
                </a:solidFill>
                <a:uFillTx/>
                <a:latin typeface="DejaVu Serif"/>
              </a:rPr>
              <a:t>SDOH Item Topics Covered</a:t>
            </a:r>
            <a:r>
              <a:rPr b="0" lang="en-US" sz="1600" spc="-1" strike="noStrike">
                <a:solidFill>
                  <a:srgbClr val="333333"/>
                </a:solidFill>
                <a:latin typeface="DejaVu Serif"/>
              </a:rPr>
              <a:t>:</a:t>
            </a:r>
            <a:br>
              <a:rPr sz="1600"/>
            </a:br>
            <a:br>
              <a:rPr sz="1500"/>
            </a:br>
            <a:br>
              <a:rPr sz="1500"/>
            </a:br>
            <a:r>
              <a:rPr b="0" lang="en-US" sz="1500" spc="-1" strike="noStrike">
                <a:solidFill>
                  <a:srgbClr val="333333"/>
                </a:solidFill>
                <a:latin typeface="Noto Sans"/>
              </a:rPr>
              <a:t>- </a:t>
            </a:r>
            <a:r>
              <a:rPr b="1" lang="en-US" sz="1500" spc="-1" strike="noStrike">
                <a:solidFill>
                  <a:srgbClr val="333333"/>
                </a:solidFill>
                <a:latin typeface="Noto Sans"/>
              </a:rPr>
              <a:t>Education, job opportunities, and </a:t>
            </a:r>
            <a:r>
              <a:rPr b="1" lang="en-US" sz="1500" spc="-1" strike="noStrike">
                <a:solidFill>
                  <a:srgbClr val="333333"/>
                </a:solidFill>
                <a:latin typeface="Noto Sans"/>
              </a:rPr>
              <a:t>	</a:t>
            </a:r>
            <a:r>
              <a:rPr b="1" lang="en-US" sz="1500" spc="-1" strike="noStrike">
                <a:solidFill>
                  <a:srgbClr val="333333"/>
                </a:solidFill>
                <a:latin typeface="Noto Sans"/>
              </a:rPr>
              <a:t>income.</a:t>
            </a:r>
            <a:br>
              <a:rPr sz="1500"/>
            </a:br>
            <a:br>
              <a:rPr sz="1500"/>
            </a:br>
            <a:br>
              <a:rPr sz="1500"/>
            </a:br>
            <a:r>
              <a:rPr b="0" lang="en-US" sz="1500" spc="-1" strike="noStrike">
                <a:solidFill>
                  <a:srgbClr val="333333"/>
                </a:solidFill>
                <a:latin typeface="Noto Sans"/>
              </a:rPr>
              <a:t>- </a:t>
            </a:r>
            <a:r>
              <a:rPr b="1" lang="en-US" sz="1500" spc="-1" strike="noStrike">
                <a:solidFill>
                  <a:srgbClr val="333333"/>
                </a:solidFill>
                <a:latin typeface="Noto Sans"/>
              </a:rPr>
              <a:t>Access to nutritious foods and physical activity opportunities.</a:t>
            </a:r>
            <a:endParaRPr b="0" lang="en-US" sz="1500" spc="-1" strike="noStrike">
              <a:latin typeface="Noto Sans"/>
            </a:endParaRPr>
          </a:p>
        </p:txBody>
      </p:sp>
      <p:sp>
        <p:nvSpPr>
          <p:cNvPr id="469" name=""/>
          <p:cNvSpPr txBox="1"/>
          <p:nvPr/>
        </p:nvSpPr>
        <p:spPr>
          <a:xfrm>
            <a:off x="228600" y="228600"/>
            <a:ext cx="6858000" cy="98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000" spc="-1" strike="noStrike">
                <a:solidFill>
                  <a:srgbClr val="dddddd"/>
                </a:solidFill>
                <a:latin typeface="Nimbus Roman"/>
              </a:rPr>
              <a:t>Social determinants of health (SDOH) have a major impact on people’s health, well-being, and quality of life. </a:t>
            </a:r>
            <a:endParaRPr b="0" lang="en-US" sz="2000" spc="-1" strike="noStrike">
              <a:latin typeface="Nimbus Sans"/>
            </a:endParaRPr>
          </a:p>
          <a:p>
            <a:endParaRPr b="0" lang="en-US" sz="1600" spc="-1" strike="noStrike">
              <a:latin typeface="Nimbus Sans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685800" y="914400"/>
            <a:ext cx="4114800" cy="452232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7543800" cy="48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1" lang="en-US" sz="2800" spc="-1" strike="noStrike">
                <a:solidFill>
                  <a:srgbClr val="0d84a1"/>
                </a:solidFill>
                <a:latin typeface="Noto Sans"/>
              </a:rPr>
              <a:t>Key Issues</a:t>
            </a:r>
            <a:endParaRPr b="0" lang="en-US" sz="2800" spc="-1" strike="noStrike">
              <a:latin typeface="Noto Sans"/>
            </a:endParaRPr>
          </a:p>
        </p:txBody>
      </p:sp>
      <p:sp>
        <p:nvSpPr>
          <p:cNvPr id="472" name=""/>
          <p:cNvSpPr txBox="1"/>
          <p:nvPr/>
        </p:nvSpPr>
        <p:spPr>
          <a:xfrm>
            <a:off x="-228600" y="569520"/>
            <a:ext cx="2743200" cy="573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 u="sng">
                <a:solidFill>
                  <a:srgbClr val="eeeeee"/>
                </a:solidFill>
                <a:uFillTx/>
                <a:latin typeface="Noto Sans"/>
              </a:rPr>
              <a:t>Education</a:t>
            </a:r>
            <a:r>
              <a:rPr b="1" lang="en-US" sz="2200" spc="-1" strike="noStrike">
                <a:solidFill>
                  <a:srgbClr val="eeeeee"/>
                </a:solidFill>
                <a:latin typeface="Noto Sans"/>
              </a:rPr>
              <a:t>: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473" name=""/>
          <p:cNvSpPr txBox="1"/>
          <p:nvPr/>
        </p:nvSpPr>
        <p:spPr>
          <a:xfrm>
            <a:off x="3001680" y="685800"/>
            <a:ext cx="3399120" cy="2060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355269"/>
                </a:solidFill>
                <a:latin typeface="Noto Sans"/>
              </a:rPr>
              <a:t>- Groups with higher education tend to have healthier diets and more whole fruit consumption rates.</a:t>
            </a: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355269"/>
                </a:solidFill>
                <a:latin typeface="Noto Sans"/>
              </a:rPr>
              <a:t>- Groups with higher education see less obesity among adults than the less educated.</a:t>
            </a: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355269"/>
                </a:solidFill>
                <a:latin typeface="Noto Sans"/>
                <a:ea typeface="Nimbus Sans"/>
              </a:rPr>
              <a:t>- Which regions would be </a:t>
            </a:r>
            <a:r>
              <a:rPr b="0" lang="en-US" sz="1100" spc="-1" strike="noStrike">
                <a:solidFill>
                  <a:srgbClr val="355269"/>
                </a:solidFill>
                <a:latin typeface="Noto Sans"/>
              </a:rPr>
              <a:t>most positively impacted by educational initiatives?</a:t>
            </a:r>
            <a:endParaRPr b="0" lang="en-US" sz="1100" spc="-1" strike="noStrike">
              <a:latin typeface="Nimbus Sans"/>
            </a:endParaRPr>
          </a:p>
        </p:txBody>
      </p:sp>
      <p:sp>
        <p:nvSpPr>
          <p:cNvPr id="474" name=""/>
          <p:cNvSpPr txBox="1"/>
          <p:nvPr/>
        </p:nvSpPr>
        <p:spPr>
          <a:xfrm>
            <a:off x="0" y="2971800"/>
            <a:ext cx="2514600" cy="4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r>
              <a:rPr b="1" lang="en-US" sz="2200" spc="-1" strike="noStrike" u="sng">
                <a:solidFill>
                  <a:srgbClr val="eeeeee"/>
                </a:solidFill>
                <a:uFillTx/>
                <a:latin typeface="Noto Sans"/>
              </a:rPr>
              <a:t>Access</a:t>
            </a:r>
            <a:r>
              <a:rPr b="1" lang="en-US" sz="2200" spc="-1" strike="noStrike">
                <a:solidFill>
                  <a:srgbClr val="eeeeee"/>
                </a:solidFill>
                <a:latin typeface="Noto Sans"/>
              </a:rPr>
              <a:t>:</a:t>
            </a:r>
            <a:endParaRPr b="0" lang="en-US" sz="2200" spc="-1" strike="noStrike">
              <a:latin typeface="Nimbus Sans"/>
            </a:endParaRPr>
          </a:p>
        </p:txBody>
      </p:sp>
      <p:sp>
        <p:nvSpPr>
          <p:cNvPr id="475" name=""/>
          <p:cNvSpPr txBox="1"/>
          <p:nvPr/>
        </p:nvSpPr>
        <p:spPr>
          <a:xfrm>
            <a:off x="3001680" y="3200400"/>
            <a:ext cx="3399120" cy="2279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168253"/>
                </a:solidFill>
                <a:latin typeface="Noto Sans"/>
              </a:rPr>
              <a:t>- People with low income and low accessibility tend to consume less whole fruit, which can lead to chronic illness.</a:t>
            </a: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168253"/>
                </a:solidFill>
                <a:latin typeface="Noto Sans"/>
              </a:rPr>
              <a:t>- Localizing and maximizing food growth in these areas can benefit local economy, food supply, and consumption behavior.</a:t>
            </a: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endParaRPr b="0" lang="en-US" sz="1100" spc="-1" strike="noStrike">
              <a:latin typeface="Nimbus Sans"/>
            </a:endParaRPr>
          </a:p>
          <a:p>
            <a:pPr>
              <a:lnSpc>
                <a:spcPct val="115000"/>
              </a:lnSpc>
              <a:buNone/>
            </a:pPr>
            <a:r>
              <a:rPr b="0" lang="en-US" sz="1100" spc="-1" strike="noStrike">
                <a:solidFill>
                  <a:srgbClr val="168253"/>
                </a:solidFill>
                <a:latin typeface="Noto Sans"/>
                <a:ea typeface="Nimbus Sans"/>
              </a:rPr>
              <a:t>- Which regions would be </a:t>
            </a:r>
            <a:r>
              <a:rPr b="0" lang="en-US" sz="1100" spc="-1" strike="noStrike">
                <a:solidFill>
                  <a:srgbClr val="168253"/>
                </a:solidFill>
                <a:latin typeface="Noto Sans"/>
              </a:rPr>
              <a:t>most positively impacted by local fruit growth initiatives?</a:t>
            </a:r>
            <a:endParaRPr b="0" lang="en-US" sz="1100" spc="-1" strike="noStrike">
              <a:latin typeface="Nimbus Sans"/>
            </a:endParaRPr>
          </a:p>
        </p:txBody>
      </p:sp>
      <p:pic>
        <p:nvPicPr>
          <p:cNvPr id="476" name="" descr=""/>
          <p:cNvPicPr/>
          <p:nvPr/>
        </p:nvPicPr>
        <p:blipFill>
          <a:blip r:embed="rId1"/>
          <a:stretch/>
        </p:blipFill>
        <p:spPr>
          <a:xfrm>
            <a:off x="7543800" y="1143000"/>
            <a:ext cx="930240" cy="914400"/>
          </a:xfrm>
          <a:prstGeom prst="rect">
            <a:avLst/>
          </a:prstGeom>
          <a:ln w="0">
            <a:noFill/>
          </a:ln>
        </p:spPr>
      </p:pic>
      <p:pic>
        <p:nvPicPr>
          <p:cNvPr id="477" name="" descr=""/>
          <p:cNvPicPr/>
          <p:nvPr/>
        </p:nvPicPr>
        <p:blipFill>
          <a:blip r:embed="rId2"/>
          <a:stretch/>
        </p:blipFill>
        <p:spPr>
          <a:xfrm>
            <a:off x="7543800" y="3886200"/>
            <a:ext cx="914400" cy="89892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" descr=""/>
          <p:cNvPicPr/>
          <p:nvPr/>
        </p:nvPicPr>
        <p:blipFill>
          <a:blip r:embed="rId1"/>
          <a:stretch/>
        </p:blipFill>
        <p:spPr>
          <a:xfrm>
            <a:off x="0" y="360"/>
            <a:ext cx="7558560" cy="5668920"/>
          </a:xfrm>
          <a:prstGeom prst="rect">
            <a:avLst/>
          </a:prstGeom>
          <a:ln w="0">
            <a:noFill/>
          </a:ln>
        </p:spPr>
      </p:pic>
      <p:sp>
        <p:nvSpPr>
          <p:cNvPr id="479" name=""/>
          <p:cNvSpPr txBox="1"/>
          <p:nvPr/>
        </p:nvSpPr>
        <p:spPr>
          <a:xfrm>
            <a:off x="7543800" y="91080"/>
            <a:ext cx="2499840" cy="2194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dddddd"/>
                </a:solidFill>
                <a:latin typeface="Nimbus Sans"/>
              </a:rPr>
              <a:t>Low Access defined as:</a:t>
            </a:r>
            <a:endParaRPr b="0" lang="en-US" sz="1800" spc="-1" strike="noStrike">
              <a:latin typeface="Nimbus Sans"/>
            </a:endParaRPr>
          </a:p>
          <a:p>
            <a:r>
              <a:rPr b="0" lang="en-US" sz="1800" spc="-1" strike="noStrike">
                <a:latin typeface="Nimbus Sans"/>
              </a:rPr>
              <a:t> </a:t>
            </a:r>
            <a:endParaRPr b="0" lang="en-US" sz="1800" spc="-1" strike="noStrike">
              <a:latin typeface="Nimbus Sans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Urban populations living 1 or more miles from a food store.</a:t>
            </a:r>
            <a:endParaRPr b="0" lang="en-US" sz="1200" spc="-1" strike="noStrike">
              <a:latin typeface="Nimbus Sans"/>
            </a:endParaRPr>
          </a:p>
          <a:p>
            <a:endParaRPr b="0" lang="en-US" sz="1200" spc="-1" strike="noStrike">
              <a:latin typeface="Nimbus Sans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Rural populations living 10 or more miles from a food store.</a:t>
            </a:r>
            <a:endParaRPr b="0" lang="en-US" sz="1200" spc="-1" strike="noStrike">
              <a:latin typeface="Nimbus Sans"/>
            </a:endParaRPr>
          </a:p>
        </p:txBody>
      </p:sp>
      <p:sp>
        <p:nvSpPr>
          <p:cNvPr id="480" name=""/>
          <p:cNvSpPr txBox="1"/>
          <p:nvPr/>
        </p:nvSpPr>
        <p:spPr>
          <a:xfrm>
            <a:off x="7576920" y="2057400"/>
            <a:ext cx="2499840" cy="265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US" sz="1800" spc="-1" strike="noStrike">
                <a:solidFill>
                  <a:srgbClr val="dddddd"/>
                </a:solidFill>
                <a:latin typeface="Nimbus Sans"/>
              </a:rPr>
              <a:t>Low Income defined as:</a:t>
            </a:r>
            <a:endParaRPr b="0" lang="en-US" sz="1800" spc="-1" strike="noStrike">
              <a:latin typeface="Nimbus Sans"/>
            </a:endParaRPr>
          </a:p>
          <a:p>
            <a:r>
              <a:rPr b="0" lang="en-US" sz="1800" spc="-1" strike="noStrike">
                <a:latin typeface="Nimbus Sans"/>
              </a:rPr>
              <a:t> </a:t>
            </a:r>
            <a:endParaRPr b="0" lang="en-US" sz="1800" spc="-1" strike="noStrike">
              <a:latin typeface="Nimbus Sans"/>
            </a:endParaRPr>
          </a:p>
          <a:p>
            <a:endParaRPr b="0" lang="en-US" sz="1600" spc="-1" strike="noStrike">
              <a:latin typeface="Nimbus Sans"/>
            </a:endParaRPr>
          </a:p>
        </p:txBody>
      </p:sp>
      <p:pic>
        <p:nvPicPr>
          <p:cNvPr id="481" name="" descr=""/>
          <p:cNvPicPr/>
          <p:nvPr/>
        </p:nvPicPr>
        <p:blipFill>
          <a:blip r:embed="rId2"/>
          <a:stretch/>
        </p:blipFill>
        <p:spPr>
          <a:xfrm>
            <a:off x="-14760" y="0"/>
            <a:ext cx="7558560" cy="5668920"/>
          </a:xfrm>
          <a:prstGeom prst="rect">
            <a:avLst/>
          </a:prstGeom>
          <a:ln w="0">
            <a:noFill/>
          </a:ln>
        </p:spPr>
      </p:pic>
      <p:sp>
        <p:nvSpPr>
          <p:cNvPr id="482" name=""/>
          <p:cNvSpPr txBox="1"/>
          <p:nvPr/>
        </p:nvSpPr>
        <p:spPr>
          <a:xfrm>
            <a:off x="7576920" y="2743200"/>
            <a:ext cx="2433240" cy="234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The tract’s poverty rate is 20 percent or greater; or</a:t>
            </a:r>
            <a:endParaRPr b="0" lang="en-US" sz="1200" spc="-1" strike="noStrike">
              <a:latin typeface="Nimbus Sans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The tract’s median family income is less than or equal to 80 percent of the State-wide median family income; or</a:t>
            </a:r>
            <a:endParaRPr b="0" lang="en-US" sz="1200" spc="-1" strike="noStrike">
              <a:latin typeface="Nimbus Sans"/>
            </a:endParaRPr>
          </a:p>
          <a:p>
            <a:r>
              <a:rPr b="0" lang="en-US" sz="1200" spc="-1" strike="noStrike">
                <a:solidFill>
                  <a:srgbClr val="dddddd"/>
                </a:solidFill>
                <a:latin typeface="Nimbus Sans"/>
              </a:rPr>
              <a:t>The tract is in a metropolitan area and has a median family income less than or equal to 80 percent of the metropolitan area's median family income.</a:t>
            </a:r>
            <a:endParaRPr b="0" lang="en-US" sz="1200" spc="-1" strike="noStrike">
              <a:latin typeface="Nimbus Sans"/>
            </a:endParaRPr>
          </a:p>
          <a:p>
            <a:endParaRPr b="0" lang="en-US" sz="1000" spc="-1" strike="noStrike">
              <a:latin typeface="Nimbus Sans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"/>
          <p:cNvSpPr txBox="1"/>
          <p:nvPr/>
        </p:nvSpPr>
        <p:spPr>
          <a:xfrm>
            <a:off x="7543800" y="337680"/>
            <a:ext cx="2377440" cy="805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i="1" lang="en-US" sz="1800" spc="-1" strike="noStrike">
                <a:solidFill>
                  <a:srgbClr val="ffffff"/>
                </a:solidFill>
                <a:latin typeface="Noto Sans"/>
              </a:rPr>
              <a:t>Influence of Education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84" name=""/>
          <p:cNvSpPr txBox="1"/>
          <p:nvPr/>
        </p:nvSpPr>
        <p:spPr>
          <a:xfrm>
            <a:off x="7543800" y="1143000"/>
            <a:ext cx="2514600" cy="398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0" lang="en-US" sz="1400" spc="-1" strike="noStrike">
                <a:solidFill>
                  <a:srgbClr val="8dd5e7"/>
                </a:solidFill>
                <a:latin typeface="Noto Sans"/>
              </a:rPr>
              <a:t>As obesity rates steadily rise, there is a consistent higher percentage of obesity among less educated populations. Health programs should engage with this demographic of the population to provide nutritional information and access to healthy foods.</a:t>
            </a:r>
            <a:endParaRPr b="0" lang="en-US" sz="1400" spc="-1" strike="noStrike">
              <a:latin typeface="Nimbus Sans"/>
            </a:endParaRPr>
          </a:p>
        </p:txBody>
      </p: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-457200" y="154800"/>
            <a:ext cx="3657600" cy="1107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2800" spc="-1" strike="noStrike">
                <a:solidFill>
                  <a:srgbClr val="0f9bbc"/>
                </a:solidFill>
                <a:latin typeface="Noto Sans"/>
              </a:rPr>
              <a:t>National Health</a:t>
            </a:r>
            <a:endParaRPr b="0" lang="en-US" sz="2800" spc="-1" strike="noStrike">
              <a:latin typeface="Noto Sans"/>
            </a:endParaRPr>
          </a:p>
        </p:txBody>
      </p:sp>
      <p:pic>
        <p:nvPicPr>
          <p:cNvPr id="486" name="" descr=""/>
          <p:cNvPicPr/>
          <p:nvPr/>
        </p:nvPicPr>
        <p:blipFill>
          <a:blip r:embed="rId1"/>
          <a:stretch/>
        </p:blipFill>
        <p:spPr>
          <a:xfrm>
            <a:off x="31680" y="1071360"/>
            <a:ext cx="7315200" cy="452628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08000" y="382320"/>
            <a:ext cx="306000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"/>
              </a:rPr>
              <a:t>State Health</a:t>
            </a:r>
            <a:endParaRPr b="0" lang="en-US" sz="3200" spc="-1" strike="noStrike">
              <a:latin typeface="Noto Sans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1"/>
          <a:stretch/>
        </p:blipFill>
        <p:spPr>
          <a:xfrm>
            <a:off x="19080" y="1016280"/>
            <a:ext cx="7753320" cy="4653000"/>
          </a:xfrm>
          <a:prstGeom prst="rect">
            <a:avLst/>
          </a:prstGeom>
          <a:ln w="0">
            <a:noFill/>
          </a:ln>
        </p:spPr>
      </p:pic>
      <p:sp>
        <p:nvSpPr>
          <p:cNvPr id="489" name=""/>
          <p:cNvSpPr/>
          <p:nvPr/>
        </p:nvSpPr>
        <p:spPr>
          <a:xfrm>
            <a:off x="8001000" y="0"/>
            <a:ext cx="1828800" cy="5669280"/>
          </a:xfrm>
          <a:prstGeom prst="rect">
            <a:avLst/>
          </a:prstGeom>
          <a:gradFill rotWithShape="0">
            <a:gsLst>
              <a:gs pos="0">
                <a:srgbClr val="2499be">
                  <a:alpha val="80000"/>
                </a:srgbClr>
              </a:gs>
              <a:gs pos="100000">
                <a:srgbClr val="2499b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"/>
          <p:cNvSpPr txBox="1"/>
          <p:nvPr/>
        </p:nvSpPr>
        <p:spPr>
          <a:xfrm>
            <a:off x="8001000" y="156960"/>
            <a:ext cx="1920240" cy="1214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1800" spc="-1" strike="noStrike">
                <a:solidFill>
                  <a:srgbClr val="4c4c4c"/>
                </a:solidFill>
                <a:latin typeface="Noto Sans"/>
              </a:rPr>
              <a:t>10 States with Highest % Obesity</a:t>
            </a:r>
            <a:endParaRPr b="0" lang="en-US" sz="1800" spc="-1" strike="noStrike">
              <a:latin typeface="Nimbus Sans"/>
            </a:endParaRPr>
          </a:p>
        </p:txBody>
      </p:sp>
      <p:sp>
        <p:nvSpPr>
          <p:cNvPr id="491" name=""/>
          <p:cNvSpPr txBox="1"/>
          <p:nvPr/>
        </p:nvSpPr>
        <p:spPr>
          <a:xfrm>
            <a:off x="8067960" y="1443600"/>
            <a:ext cx="2219040" cy="29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Mississippi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540252"/>
                </a:solidFill>
                <a:latin typeface="Noto Sans"/>
              </a:rPr>
              <a:t>West Virginia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Alabama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Louisiana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Indiana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540252"/>
                </a:solidFill>
                <a:latin typeface="Noto Sans"/>
              </a:rPr>
              <a:t>Kentucky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Delaware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Iowa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540252"/>
                </a:solidFill>
                <a:latin typeface="Noto Sans"/>
              </a:rPr>
              <a:t>Oklahoma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Arkansas</a:t>
            </a:r>
            <a:endParaRPr b="0" lang="en-US" sz="1400" spc="-1" strike="noStrike">
              <a:latin typeface="Nimbus Sans"/>
            </a:endParaRPr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533600" y="0"/>
            <a:ext cx="7646400" cy="5669280"/>
          </a:xfrm>
          <a:prstGeom prst="rect">
            <a:avLst/>
          </a:prstGeom>
          <a:ln w="0">
            <a:noFill/>
          </a:ln>
        </p:spPr>
      </p:pic>
      <p:sp>
        <p:nvSpPr>
          <p:cNvPr id="493" name=""/>
          <p:cNvSpPr txBox="1"/>
          <p:nvPr/>
        </p:nvSpPr>
        <p:spPr>
          <a:xfrm>
            <a:off x="0" y="914400"/>
            <a:ext cx="1533600" cy="1143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Noto Sans"/>
              </a:rPr>
              <a:t>10 States with Highest % Obesity</a:t>
            </a:r>
            <a:endParaRPr b="0" lang="en-US" sz="1400" spc="-1" strike="noStrike">
              <a:latin typeface="Nimbus Sans"/>
            </a:endParaRPr>
          </a:p>
        </p:txBody>
      </p:sp>
      <p:sp>
        <p:nvSpPr>
          <p:cNvPr id="494" name=""/>
          <p:cNvSpPr txBox="1"/>
          <p:nvPr/>
        </p:nvSpPr>
        <p:spPr>
          <a:xfrm>
            <a:off x="0" y="2057400"/>
            <a:ext cx="2219040" cy="29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Mississippi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000" spc="-1" strike="noStrike">
                <a:solidFill>
                  <a:srgbClr val="540252"/>
                </a:solidFill>
                <a:latin typeface="Noto Sans"/>
              </a:rPr>
              <a:t>West Virginia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Alabama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Louisiana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Indiana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000" spc="-1" strike="noStrike">
                <a:solidFill>
                  <a:srgbClr val="540252"/>
                </a:solidFill>
                <a:latin typeface="Noto Sans"/>
              </a:rPr>
              <a:t>Kentucky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Delaware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Iowa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000" spc="-1" strike="noStrike">
                <a:solidFill>
                  <a:srgbClr val="540252"/>
                </a:solidFill>
                <a:latin typeface="Noto Sans"/>
              </a:rPr>
              <a:t>Oklahoma</a:t>
            </a:r>
            <a:endParaRPr b="0" lang="en-US" sz="10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000" spc="-1" strike="noStrike">
                <a:solidFill>
                  <a:srgbClr val="ffffff"/>
                </a:solidFill>
                <a:latin typeface="Noto Sans"/>
              </a:rPr>
              <a:t>Arkansas</a:t>
            </a:r>
            <a:endParaRPr b="0" lang="en-US" sz="1000" spc="-1" strike="noStrike">
              <a:latin typeface="Nimbus Sans"/>
            </a:endParaRPr>
          </a:p>
        </p:txBody>
      </p:sp>
      <p:pic>
        <p:nvPicPr>
          <p:cNvPr id="495" name="" descr=""/>
          <p:cNvPicPr/>
          <p:nvPr/>
        </p:nvPicPr>
        <p:blipFill>
          <a:blip r:embed="rId3"/>
          <a:stretch/>
        </p:blipFill>
        <p:spPr>
          <a:xfrm>
            <a:off x="1533600" y="0"/>
            <a:ext cx="7655400" cy="5669280"/>
          </a:xfrm>
          <a:prstGeom prst="rect">
            <a:avLst/>
          </a:prstGeom>
          <a:ln w="0">
            <a:noFill/>
          </a:ln>
        </p:spPr>
      </p:pic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108000" y="382320"/>
            <a:ext cx="3060000" cy="55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3200" spc="-1" strike="noStrike">
                <a:solidFill>
                  <a:srgbClr val="ffffff"/>
                </a:solidFill>
                <a:latin typeface="Noto Sans"/>
              </a:rPr>
              <a:t>State Health</a:t>
            </a:r>
            <a:endParaRPr b="0" lang="en-US" sz="3200" spc="-1" strike="noStrike">
              <a:latin typeface="Noto Sans"/>
            </a:endParaRPr>
          </a:p>
        </p:txBody>
      </p:sp>
      <p:pic>
        <p:nvPicPr>
          <p:cNvPr id="497" name="" descr=""/>
          <p:cNvPicPr/>
          <p:nvPr/>
        </p:nvPicPr>
        <p:blipFill>
          <a:blip r:embed="rId1"/>
          <a:stretch/>
        </p:blipFill>
        <p:spPr>
          <a:xfrm>
            <a:off x="19080" y="1016280"/>
            <a:ext cx="7838640" cy="4653000"/>
          </a:xfrm>
          <a:prstGeom prst="rect">
            <a:avLst/>
          </a:prstGeom>
          <a:ln w="0">
            <a:noFill/>
          </a:ln>
        </p:spPr>
      </p:pic>
      <p:sp>
        <p:nvSpPr>
          <p:cNvPr id="498" name=""/>
          <p:cNvSpPr/>
          <p:nvPr/>
        </p:nvSpPr>
        <p:spPr>
          <a:xfrm>
            <a:off x="8001000" y="0"/>
            <a:ext cx="1828800" cy="5669280"/>
          </a:xfrm>
          <a:prstGeom prst="rect">
            <a:avLst/>
          </a:prstGeom>
          <a:gradFill rotWithShape="0">
            <a:gsLst>
              <a:gs pos="0">
                <a:srgbClr val="2499be">
                  <a:alpha val="80000"/>
                </a:srgbClr>
              </a:gs>
              <a:gs pos="100000">
                <a:srgbClr val="2499be"/>
              </a:gs>
            </a:gsLst>
            <a:lin ang="5400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"/>
          <p:cNvSpPr txBox="1"/>
          <p:nvPr/>
        </p:nvSpPr>
        <p:spPr>
          <a:xfrm>
            <a:off x="8086320" y="154440"/>
            <a:ext cx="1743480" cy="167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15000"/>
              </a:lnSpc>
              <a:buNone/>
            </a:pPr>
            <a:r>
              <a:rPr b="1" lang="en-US" sz="1600" spc="-1" strike="noStrike">
                <a:solidFill>
                  <a:srgbClr val="dddddd"/>
                </a:solidFill>
                <a:latin typeface="Noto Sans"/>
              </a:rPr>
              <a:t>10 States with Lowest % Meeting Recommended Intake</a:t>
            </a:r>
            <a:endParaRPr b="0" lang="en-US" sz="1600" spc="-1" strike="noStrike">
              <a:latin typeface="Nimbus Sans"/>
            </a:endParaRPr>
          </a:p>
        </p:txBody>
      </p:sp>
      <p:sp>
        <p:nvSpPr>
          <p:cNvPr id="500" name=""/>
          <p:cNvSpPr txBox="1"/>
          <p:nvPr/>
        </p:nvSpPr>
        <p:spPr>
          <a:xfrm>
            <a:off x="8086320" y="2056320"/>
            <a:ext cx="1743480" cy="29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800080"/>
                </a:solidFill>
                <a:latin typeface="Noto Sans"/>
              </a:rPr>
              <a:t>West Virginia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Nevada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800080"/>
                </a:solidFill>
                <a:latin typeface="Noto Sans"/>
              </a:rPr>
              <a:t>Oklahoma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Missouri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1" lang="en-US" sz="1400" spc="-1" strike="noStrike">
                <a:solidFill>
                  <a:srgbClr val="800080"/>
                </a:solidFill>
                <a:latin typeface="Noto Sans"/>
              </a:rPr>
              <a:t>Kentucky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Wyoming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Ohio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North Dakota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Montana</a:t>
            </a:r>
            <a:endParaRPr b="0" lang="en-US" sz="1400" spc="-1" strike="noStrike">
              <a:latin typeface="Nimbus Sans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400" spc="-1" strike="noStrike">
                <a:solidFill>
                  <a:srgbClr val="333333"/>
                </a:solidFill>
                <a:latin typeface="Noto Sans"/>
              </a:rPr>
              <a:t>Alabama</a:t>
            </a:r>
            <a:endParaRPr b="0" lang="en-US" sz="1400" spc="-1" strike="noStrike">
              <a:latin typeface="Nimbus Sans"/>
            </a:endParaRPr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2022-12-15T15:30:12Z</dcterms:created>
  <dc:creator/>
  <dc:description/>
  <dc:language>en-US</dc:language>
  <cp:lastModifiedBy/>
  <dcterms:modified xsi:type="dcterms:W3CDTF">2023-01-02T21:32:53Z</dcterms:modified>
  <cp:revision>22</cp:revision>
  <dc:subject/>
  <dc:title>Freshes</dc:title>
</cp:coreProperties>
</file>